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72" r:id="rId4"/>
    <p:sldId id="270" r:id="rId5"/>
    <p:sldId id="269" r:id="rId6"/>
    <p:sldId id="271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E557F-D66A-4DCE-BF40-4384D074E571}" v="50" dt="2023-09-26T17:39:47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5" d="100"/>
          <a:sy n="75" d="100"/>
        </p:scale>
        <p:origin x="792" y="-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audio1.wav>
</file>

<file path=ppt/media/audio2.wav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jpeg>
</file>

<file path=ppt/media/image3.sv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8F3B1-09B9-A1D6-8A06-A9CADC623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426B38-1FB6-0ECE-96BD-0D34D4028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29D20-88B3-7988-5700-A1F6CFD29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8B683-8CFC-7E31-C794-47F92AAC2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3B3B1-C1D8-5E04-A830-E2BD87BF8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35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34ED-DB4F-51A9-BC76-7295AE502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C4788B-B653-51AB-343F-5130F4618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78BD8-E106-344D-2F1B-4BFF5C91A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9CBCE-A72A-C213-8C90-F9A22B71F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2DF6E-B130-B063-C63D-17FFC8503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267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FCDBA1-1383-EE45-9331-2C723F869C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E1774-8A6E-8836-401A-CF7183DFE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2E0F6-BC11-13D6-69DC-8FA90D86D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A0CDF-F26C-F4F1-D970-72FFBC810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65C98-67D7-A5F2-7AD0-3A66277A6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23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2154-C447-72A4-EEBF-98CD2A753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38487-4219-EABC-1A55-7B47D63C2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FFE6C-53D6-8E19-5BE6-E5CF5A93A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6B7D2-A5FC-E040-E60A-6228C2275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8FA31-35BE-A6E5-85AF-451DE65F0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257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9EB9B-A3B3-7E0B-AEF2-224EA2BB0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93D49-706B-4693-F163-47D8A315C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D7D3A-3A6A-CB70-6AC2-3D5563129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37831-15CE-B731-0A6C-480598AFD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2CDD4-6D25-5645-259B-42D60E7F8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361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81014-E2D5-F6CD-7138-246C94487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D9DBC-7FFD-52A1-4CCC-2B7E50409A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34426-0090-A9B0-C26B-31D251EA64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EF7A1-F638-0CDE-EE36-35E6C139C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2834B-7E78-50A2-BC54-931643373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ED212-C5BC-6F43-FD5C-64ADF4E3A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015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C56AE-31CA-2718-78F6-612EF4C6F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1D12E-1D6C-B728-7D75-DD1451752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277DC2-5BBB-0B2D-91C5-59D607551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5B3271-2CEE-082B-881E-76E12757D1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DC583A-F495-3424-1F31-889FC29288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E1F005-8727-6202-CCD9-D24A963C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27F0FF-08DF-5577-148D-F2D2B8DDA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C4A494-D3F2-49F0-A151-BCE6CB94C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33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18C17-116A-6B62-FE0A-BCEFC7DBD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E77A9-F795-1066-B007-F96EB20B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330653-B75E-D307-8B8A-B1A031092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B583CF-4643-8590-311F-1E28516AF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450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85B4B0-89D5-355B-DF26-DB8C936D6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B87A54-0D10-1324-E91B-B4C287C3D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FAAD46-6CB3-8611-52E2-0C2E3AE8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67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C67ED-059A-31E1-DA4B-D2C905865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51B3B-682D-D1CB-9397-FF1C3855B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FB9D9-0F9B-7664-DF30-17615BE1B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93FAC8-CB72-3A14-A549-DA1E7A5A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CDD0E-28B8-6437-D750-FCE74A600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556B0-6040-6B74-EBE7-6BCA5F6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554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55F57-9EB7-D208-2C53-264B0BB55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D94AB4-83BE-2FB3-E5FA-B8E0111F6F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4BA0-2A57-BB58-4FF8-1893B6A57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C62A04-3BAA-FB4F-180C-6870FA98D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561DCF-9936-B83B-7AAC-B897332A9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B14A9-D8CD-3BDB-0806-A01D9568A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615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0E43C4-2D2D-954D-D6F3-521453333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E9C38-B3B4-1B17-9A38-DCA69CC96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988C1-741F-227D-A1A9-861DDA2202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017B2-0AA7-4F26-8B7D-00D4C38C4F5B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98014-B54E-FEAA-DB60-7554948BC1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D28E9-BB76-8AF2-085A-6597C68703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A225F-429A-4737-8E29-90BE05A7B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6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audio" Target="../media/audio2.wav"/><Relationship Id="rId7" Type="http://schemas.openxmlformats.org/officeDocument/2006/relationships/image" Target="../media/image1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4.jpeg"/><Relationship Id="rId4" Type="http://schemas.openxmlformats.org/officeDocument/2006/relationships/image" Target="../media/image7.jpeg"/><Relationship Id="rId9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3.jpe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9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674578" y="4347740"/>
            <a:ext cx="3846465" cy="4377209"/>
            <a:chOff x="0" y="0"/>
            <a:chExt cx="714247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4247" cy="812800"/>
            </a:xfrm>
            <a:custGeom>
              <a:avLst/>
              <a:gdLst/>
              <a:ahLst/>
              <a:cxnLst/>
              <a:rect l="l" t="t" r="r" b="b"/>
              <a:pathLst>
                <a:path w="714247" h="812800">
                  <a:moveTo>
                    <a:pt x="476122" y="0"/>
                  </a:moveTo>
                  <a:lnTo>
                    <a:pt x="714247" y="238125"/>
                  </a:lnTo>
                  <a:lnTo>
                    <a:pt x="714247" y="574675"/>
                  </a:lnTo>
                  <a:lnTo>
                    <a:pt x="476122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476122" y="0"/>
                  </a:lnTo>
                  <a:close/>
                </a:path>
              </a:pathLst>
            </a:custGeom>
            <a:solidFill>
              <a:srgbClr val="138343">
                <a:alpha val="76863"/>
              </a:srgbClr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-1847897" y="-234259"/>
            <a:ext cx="7943897" cy="10406173"/>
            <a:chOff x="0" y="0"/>
            <a:chExt cx="4846320" cy="6348476"/>
          </a:xfrm>
        </p:grpSpPr>
        <p:sp>
          <p:nvSpPr>
            <p:cNvPr id="6" name="Freeform 6"/>
            <p:cNvSpPr/>
            <p:nvPr/>
          </p:nvSpPr>
          <p:spPr>
            <a:xfrm>
              <a:off x="4826" y="4826"/>
              <a:ext cx="4836668" cy="6338824"/>
            </a:xfrm>
            <a:custGeom>
              <a:avLst/>
              <a:gdLst/>
              <a:ahLst/>
              <a:cxnLst/>
              <a:rect l="l" t="t" r="r" b="b"/>
              <a:pathLst>
                <a:path w="4836668" h="6338824">
                  <a:moveTo>
                    <a:pt x="3744214" y="2598801"/>
                  </a:moveTo>
                  <a:lnTo>
                    <a:pt x="3744214" y="1096645"/>
                  </a:lnTo>
                  <a:lnTo>
                    <a:pt x="2647569" y="0"/>
                  </a:lnTo>
                  <a:lnTo>
                    <a:pt x="1096645" y="0"/>
                  </a:lnTo>
                  <a:lnTo>
                    <a:pt x="0" y="1096645"/>
                  </a:lnTo>
                  <a:lnTo>
                    <a:pt x="0" y="2647569"/>
                  </a:lnTo>
                  <a:lnTo>
                    <a:pt x="1092454" y="3740023"/>
                  </a:lnTo>
                  <a:lnTo>
                    <a:pt x="1092454" y="5242179"/>
                  </a:lnTo>
                  <a:lnTo>
                    <a:pt x="2189099" y="6338824"/>
                  </a:lnTo>
                  <a:lnTo>
                    <a:pt x="3740023" y="6338824"/>
                  </a:lnTo>
                  <a:lnTo>
                    <a:pt x="4836668" y="5242179"/>
                  </a:lnTo>
                  <a:lnTo>
                    <a:pt x="4836668" y="3691255"/>
                  </a:lnTo>
                  <a:close/>
                </a:path>
              </a:pathLst>
            </a:custGeom>
            <a:blipFill>
              <a:blip r:embed="rId2"/>
              <a:stretch>
                <a:fillRect l="-116199" r="-16275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4846193" cy="6348476"/>
            </a:xfrm>
            <a:custGeom>
              <a:avLst/>
              <a:gdLst/>
              <a:ahLst/>
              <a:cxnLst/>
              <a:rect l="l" t="t" r="r" b="b"/>
              <a:pathLst>
                <a:path w="4846193" h="6348476">
                  <a:moveTo>
                    <a:pt x="3746881" y="6348476"/>
                  </a:moveTo>
                  <a:lnTo>
                    <a:pt x="2191893" y="6348476"/>
                  </a:lnTo>
                  <a:lnTo>
                    <a:pt x="1092454" y="5248910"/>
                  </a:lnTo>
                  <a:lnTo>
                    <a:pt x="1092454" y="3746881"/>
                  </a:lnTo>
                  <a:lnTo>
                    <a:pt x="0" y="2654427"/>
                  </a:lnTo>
                  <a:lnTo>
                    <a:pt x="0" y="1099439"/>
                  </a:lnTo>
                  <a:lnTo>
                    <a:pt x="1099439" y="0"/>
                  </a:lnTo>
                  <a:lnTo>
                    <a:pt x="2654300" y="0"/>
                  </a:lnTo>
                  <a:lnTo>
                    <a:pt x="3753739" y="1099439"/>
                  </a:lnTo>
                  <a:lnTo>
                    <a:pt x="3753739" y="2601595"/>
                  </a:lnTo>
                  <a:lnTo>
                    <a:pt x="4846193" y="3694049"/>
                  </a:lnTo>
                  <a:lnTo>
                    <a:pt x="4846193" y="5248910"/>
                  </a:lnTo>
                  <a:lnTo>
                    <a:pt x="3746881" y="6348476"/>
                  </a:lnTo>
                  <a:close/>
                  <a:moveTo>
                    <a:pt x="2195957" y="6338824"/>
                  </a:moveTo>
                  <a:lnTo>
                    <a:pt x="3742944" y="6338824"/>
                  </a:lnTo>
                  <a:lnTo>
                    <a:pt x="4836795" y="5244973"/>
                  </a:lnTo>
                  <a:lnTo>
                    <a:pt x="4836795" y="3697986"/>
                  </a:lnTo>
                  <a:lnTo>
                    <a:pt x="3744341" y="2605532"/>
                  </a:lnTo>
                  <a:lnTo>
                    <a:pt x="3744341" y="1103503"/>
                  </a:lnTo>
                  <a:lnTo>
                    <a:pt x="2650363" y="9525"/>
                  </a:lnTo>
                  <a:lnTo>
                    <a:pt x="1103503" y="9525"/>
                  </a:lnTo>
                  <a:lnTo>
                    <a:pt x="9525" y="1103503"/>
                  </a:lnTo>
                  <a:lnTo>
                    <a:pt x="9525" y="2650490"/>
                  </a:lnTo>
                  <a:lnTo>
                    <a:pt x="1101979" y="3742944"/>
                  </a:lnTo>
                  <a:lnTo>
                    <a:pt x="1101979" y="5245100"/>
                  </a:lnTo>
                  <a:lnTo>
                    <a:pt x="2195957" y="6338824"/>
                  </a:ln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en-US" sz="120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658392" y="-3238738"/>
            <a:ext cx="2546746" cy="4225351"/>
            <a:chOff x="0" y="0"/>
            <a:chExt cx="583963" cy="96886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83963" cy="968863"/>
            </a:xfrm>
            <a:custGeom>
              <a:avLst/>
              <a:gdLst/>
              <a:ahLst/>
              <a:cxnLst/>
              <a:rect l="l" t="t" r="r" b="b"/>
              <a:pathLst>
                <a:path w="583963" h="968863">
                  <a:moveTo>
                    <a:pt x="345838" y="0"/>
                  </a:moveTo>
                  <a:lnTo>
                    <a:pt x="583963" y="238125"/>
                  </a:lnTo>
                  <a:lnTo>
                    <a:pt x="583963" y="730738"/>
                  </a:lnTo>
                  <a:lnTo>
                    <a:pt x="345838" y="968863"/>
                  </a:lnTo>
                  <a:lnTo>
                    <a:pt x="238125" y="968863"/>
                  </a:lnTo>
                  <a:lnTo>
                    <a:pt x="0" y="73073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838" y="0"/>
                  </a:lnTo>
                  <a:close/>
                </a:path>
              </a:pathLst>
            </a:custGeom>
            <a:solidFill>
              <a:srgbClr val="138343">
                <a:alpha val="76863"/>
              </a:srgbClr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728578" y="-3066274"/>
            <a:ext cx="4000484" cy="3992137"/>
            <a:chOff x="0" y="0"/>
            <a:chExt cx="840698" cy="83894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40698" cy="838944"/>
            </a:xfrm>
            <a:custGeom>
              <a:avLst/>
              <a:gdLst/>
              <a:ahLst/>
              <a:cxnLst/>
              <a:rect l="l" t="t" r="r" b="b"/>
              <a:pathLst>
                <a:path w="840698" h="838944">
                  <a:moveTo>
                    <a:pt x="602573" y="0"/>
                  </a:moveTo>
                  <a:lnTo>
                    <a:pt x="840698" y="238125"/>
                  </a:lnTo>
                  <a:lnTo>
                    <a:pt x="840698" y="600819"/>
                  </a:lnTo>
                  <a:lnTo>
                    <a:pt x="602573" y="838944"/>
                  </a:lnTo>
                  <a:lnTo>
                    <a:pt x="238125" y="838944"/>
                  </a:lnTo>
                  <a:lnTo>
                    <a:pt x="0" y="600819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602573" y="0"/>
                  </a:lnTo>
                  <a:close/>
                </a:path>
              </a:pathLst>
            </a:custGeom>
            <a:solidFill>
              <a:srgbClr val="063C9F">
                <a:alpha val="93725"/>
              </a:srgbClr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4127449" y="5526104"/>
            <a:ext cx="3794711" cy="3763491"/>
            <a:chOff x="0" y="0"/>
            <a:chExt cx="819543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9543" cy="812800"/>
            </a:xfrm>
            <a:custGeom>
              <a:avLst/>
              <a:gdLst/>
              <a:ahLst/>
              <a:cxnLst/>
              <a:rect l="l" t="t" r="r" b="b"/>
              <a:pathLst>
                <a:path w="819543" h="812800">
                  <a:moveTo>
                    <a:pt x="581418" y="0"/>
                  </a:moveTo>
                  <a:lnTo>
                    <a:pt x="819543" y="238125"/>
                  </a:lnTo>
                  <a:lnTo>
                    <a:pt x="819543" y="574675"/>
                  </a:lnTo>
                  <a:lnTo>
                    <a:pt x="581418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81418" y="0"/>
                  </a:lnTo>
                  <a:close/>
                </a:path>
              </a:pathLst>
            </a:custGeom>
            <a:solidFill>
              <a:srgbClr val="063C9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17" name="Freeform 17"/>
          <p:cNvSpPr/>
          <p:nvPr/>
        </p:nvSpPr>
        <p:spPr>
          <a:xfrm flipH="1">
            <a:off x="7984960" y="-1237235"/>
            <a:ext cx="5291614" cy="3611527"/>
          </a:xfrm>
          <a:custGeom>
            <a:avLst/>
            <a:gdLst/>
            <a:ahLst/>
            <a:cxnLst/>
            <a:rect l="l" t="t" r="r" b="b"/>
            <a:pathLst>
              <a:path w="7937421" h="5417290">
                <a:moveTo>
                  <a:pt x="7937422" y="0"/>
                </a:moveTo>
                <a:lnTo>
                  <a:pt x="0" y="0"/>
                </a:lnTo>
                <a:lnTo>
                  <a:pt x="0" y="5417290"/>
                </a:lnTo>
                <a:lnTo>
                  <a:pt x="7937422" y="5417290"/>
                </a:lnTo>
                <a:lnTo>
                  <a:pt x="793742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8" name="Freeform 18"/>
          <p:cNvSpPr/>
          <p:nvPr/>
        </p:nvSpPr>
        <p:spPr>
          <a:xfrm flipH="1">
            <a:off x="8266519" y="3781210"/>
            <a:ext cx="6856713" cy="4679707"/>
          </a:xfrm>
          <a:custGeom>
            <a:avLst/>
            <a:gdLst/>
            <a:ahLst/>
            <a:cxnLst/>
            <a:rect l="l" t="t" r="r" b="b"/>
            <a:pathLst>
              <a:path w="10285069" h="7019560">
                <a:moveTo>
                  <a:pt x="10285069" y="0"/>
                </a:moveTo>
                <a:lnTo>
                  <a:pt x="0" y="0"/>
                </a:lnTo>
                <a:lnTo>
                  <a:pt x="0" y="7019559"/>
                </a:lnTo>
                <a:lnTo>
                  <a:pt x="10285069" y="7019559"/>
                </a:lnTo>
                <a:lnTo>
                  <a:pt x="1028506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9" name="Freeform 19"/>
          <p:cNvSpPr/>
          <p:nvPr/>
        </p:nvSpPr>
        <p:spPr>
          <a:xfrm>
            <a:off x="5728821" y="5624065"/>
            <a:ext cx="577219" cy="602135"/>
          </a:xfrm>
          <a:custGeom>
            <a:avLst/>
            <a:gdLst/>
            <a:ahLst/>
            <a:cxnLst/>
            <a:rect l="l" t="t" r="r" b="b"/>
            <a:pathLst>
              <a:path w="865829" h="903203">
                <a:moveTo>
                  <a:pt x="0" y="0"/>
                </a:moveTo>
                <a:lnTo>
                  <a:pt x="865829" y="0"/>
                </a:lnTo>
                <a:lnTo>
                  <a:pt x="865829" y="903203"/>
                </a:lnTo>
                <a:lnTo>
                  <a:pt x="0" y="9032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0" name="Freeform 20"/>
          <p:cNvSpPr/>
          <p:nvPr/>
        </p:nvSpPr>
        <p:spPr>
          <a:xfrm rot="-5400000">
            <a:off x="4863953" y="2172736"/>
            <a:ext cx="1160851" cy="1160851"/>
          </a:xfrm>
          <a:custGeom>
            <a:avLst/>
            <a:gdLst/>
            <a:ahLst/>
            <a:cxnLst/>
            <a:rect l="l" t="t" r="r" b="b"/>
            <a:pathLst>
              <a:path w="1741276" h="1741276">
                <a:moveTo>
                  <a:pt x="0" y="0"/>
                </a:moveTo>
                <a:lnTo>
                  <a:pt x="1741277" y="0"/>
                </a:lnTo>
                <a:lnTo>
                  <a:pt x="1741277" y="1741276"/>
                </a:lnTo>
                <a:lnTo>
                  <a:pt x="0" y="174127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1" name="Freeform 21"/>
          <p:cNvSpPr/>
          <p:nvPr/>
        </p:nvSpPr>
        <p:spPr>
          <a:xfrm>
            <a:off x="5320406" y="-59771"/>
            <a:ext cx="985634" cy="985634"/>
          </a:xfrm>
          <a:custGeom>
            <a:avLst/>
            <a:gdLst/>
            <a:ahLst/>
            <a:cxnLst/>
            <a:rect l="l" t="t" r="r" b="b"/>
            <a:pathLst>
              <a:path w="1478451" h="1478451">
                <a:moveTo>
                  <a:pt x="0" y="0"/>
                </a:moveTo>
                <a:lnTo>
                  <a:pt x="1478451" y="0"/>
                </a:lnTo>
                <a:lnTo>
                  <a:pt x="1478451" y="1478452"/>
                </a:lnTo>
                <a:lnTo>
                  <a:pt x="0" y="147845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2" name="TextBox 22"/>
          <p:cNvSpPr txBox="1"/>
          <p:nvPr/>
        </p:nvSpPr>
        <p:spPr>
          <a:xfrm>
            <a:off x="5835803" y="2414958"/>
            <a:ext cx="5935684" cy="9019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67"/>
              </a:lnSpc>
            </a:pPr>
            <a:r>
              <a:rPr lang="en-US" sz="5334" b="1" dirty="0">
                <a:solidFill>
                  <a:srgbClr val="004AAD"/>
                </a:solidFill>
                <a:latin typeface="TT Supermolot Condensed Bold"/>
              </a:rPr>
              <a:t>HACK WIFI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403416" y="6306503"/>
            <a:ext cx="3242777" cy="423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48"/>
              </a:lnSpc>
            </a:pPr>
            <a:r>
              <a:rPr lang="en-US" sz="1249" spc="541" dirty="0">
                <a:solidFill>
                  <a:srgbClr val="F4F4F4"/>
                </a:solidFill>
                <a:latin typeface="TT Supermolot Condensed Bold"/>
              </a:rPr>
              <a:t>NATIONAL CYBERSECURITY</a:t>
            </a:r>
          </a:p>
          <a:p>
            <a:pPr algn="ctr">
              <a:lnSpc>
                <a:spcPts val="1748"/>
              </a:lnSpc>
            </a:pPr>
            <a:r>
              <a:rPr lang="en-US" sz="1249" spc="541" dirty="0">
                <a:solidFill>
                  <a:srgbClr val="F4F4F4"/>
                </a:solidFill>
                <a:latin typeface="TT Supermolot Condensed Bold"/>
              </a:rPr>
              <a:t> STUDENT ASSOCATION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426076" y="3289137"/>
            <a:ext cx="4903641" cy="794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70"/>
              </a:lnSpc>
            </a:pPr>
            <a:r>
              <a:rPr lang="en-US" sz="2264" dirty="0">
                <a:solidFill>
                  <a:srgbClr val="138343"/>
                </a:solidFill>
                <a:latin typeface="TT Supermolot Condensed Bold"/>
              </a:rPr>
              <a:t>From Connection to Compromise:</a:t>
            </a:r>
          </a:p>
          <a:p>
            <a:pPr algn="ctr">
              <a:lnSpc>
                <a:spcPts val="3170"/>
              </a:lnSpc>
            </a:pPr>
            <a:r>
              <a:rPr lang="en-US" sz="2264" dirty="0">
                <a:solidFill>
                  <a:srgbClr val="138343"/>
                </a:solidFill>
                <a:latin typeface="TT Supermolot Condensed Bold"/>
              </a:rPr>
              <a:t>The PMKID Attack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549" t="-16147" b="-42035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" name="AutoShape 3"/>
          <p:cNvSpPr/>
          <p:nvPr/>
        </p:nvSpPr>
        <p:spPr>
          <a:xfrm>
            <a:off x="3607852" y="890693"/>
            <a:ext cx="912593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oval" w="lg" len="lg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4" name="AutoShape 4"/>
          <p:cNvSpPr/>
          <p:nvPr/>
        </p:nvSpPr>
        <p:spPr>
          <a:xfrm flipH="1">
            <a:off x="-1378056" y="6608386"/>
            <a:ext cx="725967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grpSp>
        <p:nvGrpSpPr>
          <p:cNvPr id="5" name="Group 5"/>
          <p:cNvGrpSpPr/>
          <p:nvPr/>
        </p:nvGrpSpPr>
        <p:grpSpPr>
          <a:xfrm>
            <a:off x="1094036" y="1956534"/>
            <a:ext cx="505682" cy="492182"/>
            <a:chOff x="0" y="0"/>
            <a:chExt cx="835094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35094" cy="812800"/>
            </a:xfrm>
            <a:custGeom>
              <a:avLst/>
              <a:gdLst/>
              <a:ahLst/>
              <a:cxnLst/>
              <a:rect l="l" t="t" r="r" b="b"/>
              <a:pathLst>
                <a:path w="835094" h="812800">
                  <a:moveTo>
                    <a:pt x="417547" y="0"/>
                  </a:moveTo>
                  <a:cubicBezTo>
                    <a:pt x="186942" y="0"/>
                    <a:pt x="0" y="181951"/>
                    <a:pt x="0" y="406400"/>
                  </a:cubicBezTo>
                  <a:cubicBezTo>
                    <a:pt x="0" y="630849"/>
                    <a:pt x="186942" y="812800"/>
                    <a:pt x="417547" y="812800"/>
                  </a:cubicBezTo>
                  <a:cubicBezTo>
                    <a:pt x="648152" y="812800"/>
                    <a:pt x="835094" y="630849"/>
                    <a:pt x="835094" y="406400"/>
                  </a:cubicBezTo>
                  <a:cubicBezTo>
                    <a:pt x="835094" y="181951"/>
                    <a:pt x="648152" y="0"/>
                    <a:pt x="41754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666666"/>
              </a:solidFill>
            </a:ln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sp>
        <p:nvSpPr>
          <p:cNvPr id="8" name="Freeform 8"/>
          <p:cNvSpPr/>
          <p:nvPr/>
        </p:nvSpPr>
        <p:spPr>
          <a:xfrm>
            <a:off x="5881623" y="6396045"/>
            <a:ext cx="1770195" cy="261104"/>
          </a:xfrm>
          <a:custGeom>
            <a:avLst/>
            <a:gdLst/>
            <a:ahLst/>
            <a:cxnLst/>
            <a:rect l="l" t="t" r="r" b="b"/>
            <a:pathLst>
              <a:path w="2655293" h="391656">
                <a:moveTo>
                  <a:pt x="0" y="0"/>
                </a:moveTo>
                <a:lnTo>
                  <a:pt x="2655293" y="0"/>
                </a:lnTo>
                <a:lnTo>
                  <a:pt x="2655293" y="391656"/>
                </a:lnTo>
                <a:lnTo>
                  <a:pt x="0" y="391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9" name="Group 9"/>
          <p:cNvGrpSpPr/>
          <p:nvPr/>
        </p:nvGrpSpPr>
        <p:grpSpPr>
          <a:xfrm>
            <a:off x="1056104" y="3216640"/>
            <a:ext cx="505682" cy="492182"/>
            <a:chOff x="0" y="0"/>
            <a:chExt cx="835094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35094" cy="812800"/>
            </a:xfrm>
            <a:custGeom>
              <a:avLst/>
              <a:gdLst/>
              <a:ahLst/>
              <a:cxnLst/>
              <a:rect l="l" t="t" r="r" b="b"/>
              <a:pathLst>
                <a:path w="835094" h="812800">
                  <a:moveTo>
                    <a:pt x="417547" y="0"/>
                  </a:moveTo>
                  <a:cubicBezTo>
                    <a:pt x="186942" y="0"/>
                    <a:pt x="0" y="181951"/>
                    <a:pt x="0" y="406400"/>
                  </a:cubicBezTo>
                  <a:cubicBezTo>
                    <a:pt x="0" y="630849"/>
                    <a:pt x="186942" y="812800"/>
                    <a:pt x="417547" y="812800"/>
                  </a:cubicBezTo>
                  <a:cubicBezTo>
                    <a:pt x="648152" y="812800"/>
                    <a:pt x="835094" y="630849"/>
                    <a:pt x="835094" y="406400"/>
                  </a:cubicBezTo>
                  <a:cubicBezTo>
                    <a:pt x="835094" y="181951"/>
                    <a:pt x="648152" y="0"/>
                    <a:pt x="41754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666666"/>
              </a:solidFill>
            </a:ln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59567" y="4396028"/>
            <a:ext cx="505682" cy="492182"/>
            <a:chOff x="0" y="0"/>
            <a:chExt cx="835094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35094" cy="812800"/>
            </a:xfrm>
            <a:custGeom>
              <a:avLst/>
              <a:gdLst/>
              <a:ahLst/>
              <a:cxnLst/>
              <a:rect l="l" t="t" r="r" b="b"/>
              <a:pathLst>
                <a:path w="835094" h="812800">
                  <a:moveTo>
                    <a:pt x="417547" y="0"/>
                  </a:moveTo>
                  <a:cubicBezTo>
                    <a:pt x="186942" y="0"/>
                    <a:pt x="0" y="181951"/>
                    <a:pt x="0" y="406400"/>
                  </a:cubicBezTo>
                  <a:cubicBezTo>
                    <a:pt x="0" y="630849"/>
                    <a:pt x="186942" y="812800"/>
                    <a:pt x="417547" y="812800"/>
                  </a:cubicBezTo>
                  <a:cubicBezTo>
                    <a:pt x="648152" y="812800"/>
                    <a:pt x="835094" y="630849"/>
                    <a:pt x="835094" y="406400"/>
                  </a:cubicBezTo>
                  <a:cubicBezTo>
                    <a:pt x="835094" y="181951"/>
                    <a:pt x="648152" y="0"/>
                    <a:pt x="41754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666666"/>
              </a:solidFill>
            </a:ln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46557" y="5498028"/>
            <a:ext cx="505682" cy="492182"/>
            <a:chOff x="0" y="0"/>
            <a:chExt cx="835094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35094" cy="812800"/>
            </a:xfrm>
            <a:custGeom>
              <a:avLst/>
              <a:gdLst/>
              <a:ahLst/>
              <a:cxnLst/>
              <a:rect l="l" t="t" r="r" b="b"/>
              <a:pathLst>
                <a:path w="835094" h="812800">
                  <a:moveTo>
                    <a:pt x="417547" y="0"/>
                  </a:moveTo>
                  <a:cubicBezTo>
                    <a:pt x="186942" y="0"/>
                    <a:pt x="0" y="181951"/>
                    <a:pt x="0" y="406400"/>
                  </a:cubicBezTo>
                  <a:cubicBezTo>
                    <a:pt x="0" y="630849"/>
                    <a:pt x="186942" y="812800"/>
                    <a:pt x="417547" y="812800"/>
                  </a:cubicBezTo>
                  <a:cubicBezTo>
                    <a:pt x="648152" y="812800"/>
                    <a:pt x="835094" y="630849"/>
                    <a:pt x="835094" y="406400"/>
                  </a:cubicBezTo>
                  <a:cubicBezTo>
                    <a:pt x="835094" y="181951"/>
                    <a:pt x="648152" y="0"/>
                    <a:pt x="417547" y="0"/>
                  </a:cubicBezTo>
                  <a:close/>
                </a:path>
              </a:pathLst>
            </a:custGeom>
            <a:solidFill>
              <a:srgbClr val="FFFFFF"/>
            </a:solidFill>
            <a:ln w="104775">
              <a:solidFill>
                <a:srgbClr val="666666"/>
              </a:solidFill>
            </a:ln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sp>
        <p:nvSpPr>
          <p:cNvPr id="18" name="Freeform 18"/>
          <p:cNvSpPr/>
          <p:nvPr/>
        </p:nvSpPr>
        <p:spPr>
          <a:xfrm>
            <a:off x="6776557" y="1628987"/>
            <a:ext cx="4729643" cy="4199923"/>
          </a:xfrm>
          <a:custGeom>
            <a:avLst/>
            <a:gdLst/>
            <a:ahLst/>
            <a:cxnLst/>
            <a:rect l="l" t="t" r="r" b="b"/>
            <a:pathLst>
              <a:path w="7094465" h="6299885">
                <a:moveTo>
                  <a:pt x="0" y="0"/>
                </a:moveTo>
                <a:lnTo>
                  <a:pt x="7094465" y="0"/>
                </a:lnTo>
                <a:lnTo>
                  <a:pt x="7094465" y="6299885"/>
                </a:lnTo>
                <a:lnTo>
                  <a:pt x="0" y="62998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9" name="TextBox 19"/>
          <p:cNvSpPr txBox="1"/>
          <p:nvPr/>
        </p:nvSpPr>
        <p:spPr>
          <a:xfrm>
            <a:off x="685801" y="622300"/>
            <a:ext cx="2922051" cy="994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13"/>
              </a:lnSpc>
            </a:pPr>
            <a:r>
              <a:rPr lang="en-US" sz="2866">
                <a:solidFill>
                  <a:srgbClr val="FFFFFF"/>
                </a:solidFill>
                <a:latin typeface="TT Supermolot Condensed Bold"/>
              </a:rPr>
              <a:t>Four-Way Handshake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870370" y="1805233"/>
            <a:ext cx="3945193" cy="106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5"/>
              </a:lnSpc>
              <a:spcBef>
                <a:spcPct val="0"/>
              </a:spcBef>
            </a:pPr>
            <a:r>
              <a:rPr lang="en-US" sz="1489">
                <a:solidFill>
                  <a:srgbClr val="FFFFFF"/>
                </a:solidFill>
                <a:latin typeface="TT Supermolot Neue Condensed"/>
              </a:rPr>
              <a:t>The four-way handshake is a security protocol used in WPA/WPA2 WiFi networks to validate that both the client and the Access Point (AP) each have the proper credentials.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870370" y="3160440"/>
            <a:ext cx="3945193" cy="79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5"/>
              </a:lnSpc>
              <a:spcBef>
                <a:spcPct val="0"/>
              </a:spcBef>
            </a:pPr>
            <a:r>
              <a:rPr lang="en-US" sz="1489" dirty="0">
                <a:solidFill>
                  <a:srgbClr val="FFFFFF"/>
                </a:solidFill>
                <a:latin typeface="TT Supermolot Neue Condensed"/>
              </a:rPr>
              <a:t>During the handshake, unique encryption keys are derived and exchanged, ensuring secure communication between the client and the AP.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867082" y="4254637"/>
            <a:ext cx="3945193" cy="106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5"/>
              </a:lnSpc>
              <a:spcBef>
                <a:spcPct val="0"/>
              </a:spcBef>
            </a:pPr>
            <a:r>
              <a:rPr lang="en-US" sz="1489" dirty="0">
                <a:solidFill>
                  <a:srgbClr val="FFFFFF"/>
                </a:solidFill>
                <a:latin typeface="TT Supermolot Neue Condensed"/>
              </a:rPr>
              <a:t>To exploit the handshake, one only needs to capture the PMKID (from the first handshake message) and does not require a client to be actively connecting.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876541" y="5345100"/>
            <a:ext cx="3945193" cy="79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5"/>
              </a:lnSpc>
              <a:spcBef>
                <a:spcPct val="0"/>
              </a:spcBef>
            </a:pPr>
            <a:r>
              <a:rPr lang="en-US" sz="1489" dirty="0">
                <a:solidFill>
                  <a:srgbClr val="FFFFFF"/>
                </a:solidFill>
                <a:latin typeface="TT Supermolot Neue Condensed"/>
              </a:rPr>
              <a:t>Once the PMKID is captured, it can be used offline to derive the PMK (and thus the PSK) by brute-forcing its values against the known PMKID.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3549" t="-16147" b="-42035"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3" name="AutoShape 3"/>
          <p:cNvSpPr/>
          <p:nvPr/>
        </p:nvSpPr>
        <p:spPr>
          <a:xfrm>
            <a:off x="3607852" y="890693"/>
            <a:ext cx="912593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oval" w="lg" len="lg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4" name="AutoShape 4"/>
          <p:cNvSpPr/>
          <p:nvPr/>
        </p:nvSpPr>
        <p:spPr>
          <a:xfrm flipH="1">
            <a:off x="-1378056" y="6608386"/>
            <a:ext cx="725967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8" name="Freeform 8"/>
          <p:cNvSpPr/>
          <p:nvPr/>
        </p:nvSpPr>
        <p:spPr>
          <a:xfrm>
            <a:off x="5881623" y="6396045"/>
            <a:ext cx="1770195" cy="261104"/>
          </a:xfrm>
          <a:custGeom>
            <a:avLst/>
            <a:gdLst/>
            <a:ahLst/>
            <a:cxnLst/>
            <a:rect l="l" t="t" r="r" b="b"/>
            <a:pathLst>
              <a:path w="2655293" h="391656">
                <a:moveTo>
                  <a:pt x="0" y="0"/>
                </a:moveTo>
                <a:lnTo>
                  <a:pt x="2655293" y="0"/>
                </a:lnTo>
                <a:lnTo>
                  <a:pt x="2655293" y="391656"/>
                </a:lnTo>
                <a:lnTo>
                  <a:pt x="0" y="3916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pic>
        <p:nvPicPr>
          <p:cNvPr id="3074" name="Picture 2" descr="Thumbs up guy relaxing with legs on work desk">
            <a:extLst>
              <a:ext uri="{FF2B5EF4-FFF2-40B4-BE49-F238E27FC236}">
                <a16:creationId xmlns:a16="http://schemas.microsoft.com/office/drawing/2014/main" id="{99208860-083B-618F-D07F-22571AD22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5" y="2382158"/>
            <a:ext cx="3410357" cy="246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Nerd | Roblox Evade Wiki | Fandom">
            <a:extLst>
              <a:ext uri="{FF2B5EF4-FFF2-40B4-BE49-F238E27FC236}">
                <a16:creationId xmlns:a16="http://schemas.microsoft.com/office/drawing/2014/main" id="{A60172E5-F745-4DBF-AA6D-BC5A082D4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952" y="2266060"/>
            <a:ext cx="1028314" cy="114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F29791F-C8F9-643D-0CF8-04C1C73420FB}"/>
              </a:ext>
            </a:extLst>
          </p:cNvPr>
          <p:cNvCxnSpPr>
            <a:cxnSpLocks/>
          </p:cNvCxnSpPr>
          <p:nvPr/>
        </p:nvCxnSpPr>
        <p:spPr>
          <a:xfrm>
            <a:off x="3707933" y="2579867"/>
            <a:ext cx="446288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8" name="Picture 6" descr="AC1900 WiFi Router - R6900P">
            <a:extLst>
              <a:ext uri="{FF2B5EF4-FFF2-40B4-BE49-F238E27FC236}">
                <a16:creationId xmlns:a16="http://schemas.microsoft.com/office/drawing/2014/main" id="{4B9E4B36-4FCC-B9D8-9747-86FE488E0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234" y="2382159"/>
            <a:ext cx="3578202" cy="246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3">
            <a:extLst>
              <a:ext uri="{FF2B5EF4-FFF2-40B4-BE49-F238E27FC236}">
                <a16:creationId xmlns:a16="http://schemas.microsoft.com/office/drawing/2014/main" id="{175AAFC0-3E08-97BA-D427-5297136D401F}"/>
              </a:ext>
            </a:extLst>
          </p:cNvPr>
          <p:cNvSpPr txBox="1"/>
          <p:nvPr/>
        </p:nvSpPr>
        <p:spPr>
          <a:xfrm>
            <a:off x="4210780" y="1136810"/>
            <a:ext cx="3650044" cy="4817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2866" dirty="0">
                <a:solidFill>
                  <a:srgbClr val="FFFFFF"/>
                </a:solidFill>
                <a:latin typeface="TT Supermolot Condensed Bold"/>
              </a:rPr>
              <a:t>Four-way handshake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DA36D4-DCA1-C1DD-8C75-C2FE6E4D6EED}"/>
              </a:ext>
            </a:extLst>
          </p:cNvPr>
          <p:cNvSpPr txBox="1"/>
          <p:nvPr/>
        </p:nvSpPr>
        <p:spPr>
          <a:xfrm>
            <a:off x="4210780" y="2637392"/>
            <a:ext cx="3197191" cy="53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1800" b="1" dirty="0">
                <a:solidFill>
                  <a:srgbClr val="FFFFFF"/>
                </a:solidFill>
                <a:latin typeface="TT Supermolot Condensed Bold"/>
              </a:rPr>
              <a:t>Authentication response frame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636AD18-CC46-6E7D-B160-DB02E8388F8B}"/>
              </a:ext>
            </a:extLst>
          </p:cNvPr>
          <p:cNvSpPr txBox="1"/>
          <p:nvPr/>
        </p:nvSpPr>
        <p:spPr>
          <a:xfrm>
            <a:off x="4135333" y="1903727"/>
            <a:ext cx="3360660" cy="53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1800" b="1" dirty="0">
                <a:solidFill>
                  <a:srgbClr val="FFFFFF"/>
                </a:solidFill>
                <a:latin typeface="TT Supermolot Condensed Bold"/>
              </a:rPr>
              <a:t>Authentication request frame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599520-90A8-ED6A-CB20-3EC88D4B1AA3}"/>
              </a:ext>
            </a:extLst>
          </p:cNvPr>
          <p:cNvCxnSpPr>
            <a:cxnSpLocks/>
          </p:cNvCxnSpPr>
          <p:nvPr/>
        </p:nvCxnSpPr>
        <p:spPr>
          <a:xfrm flipH="1">
            <a:off x="3707934" y="3354089"/>
            <a:ext cx="446288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A10A284-06C9-FBC0-56C6-1E7F4E21480D}"/>
              </a:ext>
            </a:extLst>
          </p:cNvPr>
          <p:cNvCxnSpPr>
            <a:cxnSpLocks/>
          </p:cNvCxnSpPr>
          <p:nvPr/>
        </p:nvCxnSpPr>
        <p:spPr>
          <a:xfrm>
            <a:off x="3707933" y="3966707"/>
            <a:ext cx="446288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C6DE3520-7A36-5F37-04F3-D4900D4DE321}"/>
              </a:ext>
            </a:extLst>
          </p:cNvPr>
          <p:cNvSpPr txBox="1"/>
          <p:nvPr/>
        </p:nvSpPr>
        <p:spPr>
          <a:xfrm>
            <a:off x="4210780" y="4024232"/>
            <a:ext cx="3197191" cy="53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1800" b="1" dirty="0">
                <a:solidFill>
                  <a:srgbClr val="FFFFFF"/>
                </a:solidFill>
                <a:latin typeface="TT Supermolot Condensed Bold"/>
              </a:rPr>
              <a:t>Association response frame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D6131F8-AB85-B58E-4201-C4FFCC2339A1}"/>
              </a:ext>
            </a:extLst>
          </p:cNvPr>
          <p:cNvSpPr txBox="1"/>
          <p:nvPr/>
        </p:nvSpPr>
        <p:spPr>
          <a:xfrm>
            <a:off x="4135333" y="3290567"/>
            <a:ext cx="3360660" cy="53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1800" b="1" dirty="0">
                <a:solidFill>
                  <a:srgbClr val="FFFFFF"/>
                </a:solidFill>
                <a:latin typeface="TT Supermolot Condensed Bold"/>
              </a:rPr>
              <a:t>Association request frame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EB4914D-CB75-4B89-FF70-6E307FE313E7}"/>
              </a:ext>
            </a:extLst>
          </p:cNvPr>
          <p:cNvCxnSpPr>
            <a:cxnSpLocks/>
          </p:cNvCxnSpPr>
          <p:nvPr/>
        </p:nvCxnSpPr>
        <p:spPr>
          <a:xfrm flipH="1">
            <a:off x="3707934" y="4740929"/>
            <a:ext cx="446288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8" descr="Objects Key Stock Photo - Download Image Now - Key, Cut Out, White  Background - iStock">
            <a:extLst>
              <a:ext uri="{FF2B5EF4-FFF2-40B4-BE49-F238E27FC236}">
                <a16:creationId xmlns:a16="http://schemas.microsoft.com/office/drawing/2014/main" id="{9AB7ED82-D87E-4481-47B7-4BD265046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059" y="5362866"/>
            <a:ext cx="762619" cy="114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5ED95A-55D8-C0DE-71C4-B1BD7402418D}"/>
              </a:ext>
            </a:extLst>
          </p:cNvPr>
          <p:cNvSpPr txBox="1"/>
          <p:nvPr/>
        </p:nvSpPr>
        <p:spPr>
          <a:xfrm>
            <a:off x="88039" y="4793607"/>
            <a:ext cx="3360660" cy="53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1800" b="1" dirty="0">
                <a:solidFill>
                  <a:srgbClr val="FFFFFF"/>
                </a:solidFill>
                <a:latin typeface="TT Supermolot Condensed Bold"/>
              </a:rPr>
              <a:t>PMK</a:t>
            </a:r>
          </a:p>
        </p:txBody>
      </p:sp>
      <p:pic>
        <p:nvPicPr>
          <p:cNvPr id="7" name="Picture 8" descr="Objects Key Stock Photo - Download Image Now - Key, Cut Out, White  Background - iStock">
            <a:extLst>
              <a:ext uri="{FF2B5EF4-FFF2-40B4-BE49-F238E27FC236}">
                <a16:creationId xmlns:a16="http://schemas.microsoft.com/office/drawing/2014/main" id="{840FB15C-339C-1DAD-8EED-8164CED93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9060" y="5362866"/>
            <a:ext cx="762619" cy="114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55E2EC-CBEE-BC32-C08C-FA3DA35E9E51}"/>
              </a:ext>
            </a:extLst>
          </p:cNvPr>
          <p:cNvSpPr txBox="1"/>
          <p:nvPr/>
        </p:nvSpPr>
        <p:spPr>
          <a:xfrm>
            <a:off x="8566005" y="4793607"/>
            <a:ext cx="3360660" cy="53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1800" b="1" dirty="0">
                <a:solidFill>
                  <a:srgbClr val="FFFFFF"/>
                </a:solidFill>
                <a:latin typeface="TT Supermolot Condensed Bold"/>
              </a:rPr>
              <a:t>PMK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1BD349-3324-96E0-1B52-D27A52454694}"/>
              </a:ext>
            </a:extLst>
          </p:cNvPr>
          <p:cNvSpPr txBox="1"/>
          <p:nvPr/>
        </p:nvSpPr>
        <p:spPr>
          <a:xfrm>
            <a:off x="16155" y="1643867"/>
            <a:ext cx="3360660" cy="53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1800" b="1" dirty="0">
                <a:solidFill>
                  <a:srgbClr val="FFFFFF"/>
                </a:solidFill>
                <a:latin typeface="TT Supermolot Condensed Bold"/>
              </a:rPr>
              <a:t>Client (PC)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7462B2-C555-819D-405C-2412AAEF5B42}"/>
              </a:ext>
            </a:extLst>
          </p:cNvPr>
          <p:cNvSpPr txBox="1"/>
          <p:nvPr/>
        </p:nvSpPr>
        <p:spPr>
          <a:xfrm>
            <a:off x="8520039" y="1641126"/>
            <a:ext cx="3360660" cy="53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1800" b="1" dirty="0">
                <a:solidFill>
                  <a:srgbClr val="FFFFFF"/>
                </a:solidFill>
                <a:latin typeface="TT Supermolot Condensed Bold"/>
              </a:rPr>
              <a:t>Access point (Router)</a:t>
            </a:r>
          </a:p>
        </p:txBody>
      </p:sp>
    </p:spTree>
    <p:extLst>
      <p:ext uri="{BB962C8B-B14F-4D97-AF65-F5344CB8AC3E}">
        <p14:creationId xmlns:p14="http://schemas.microsoft.com/office/powerpoint/2010/main" val="178766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e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He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isten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isten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43" grpId="0"/>
      <p:bldP spid="44" grpId="0"/>
      <p:bldP spid="6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549" t="-16147" b="-42035"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3" name="AutoShape 3"/>
          <p:cNvSpPr/>
          <p:nvPr/>
        </p:nvSpPr>
        <p:spPr>
          <a:xfrm>
            <a:off x="3607852" y="890693"/>
            <a:ext cx="912593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oval" w="lg" len="lg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4" name="AutoShape 4"/>
          <p:cNvSpPr/>
          <p:nvPr/>
        </p:nvSpPr>
        <p:spPr>
          <a:xfrm flipH="1">
            <a:off x="-1378056" y="6608386"/>
            <a:ext cx="725967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8" name="Freeform 8"/>
          <p:cNvSpPr/>
          <p:nvPr/>
        </p:nvSpPr>
        <p:spPr>
          <a:xfrm>
            <a:off x="5881623" y="6396045"/>
            <a:ext cx="1770195" cy="261104"/>
          </a:xfrm>
          <a:custGeom>
            <a:avLst/>
            <a:gdLst/>
            <a:ahLst/>
            <a:cxnLst/>
            <a:rect l="l" t="t" r="r" b="b"/>
            <a:pathLst>
              <a:path w="2655293" h="391656">
                <a:moveTo>
                  <a:pt x="0" y="0"/>
                </a:moveTo>
                <a:lnTo>
                  <a:pt x="2655293" y="0"/>
                </a:lnTo>
                <a:lnTo>
                  <a:pt x="2655293" y="391656"/>
                </a:lnTo>
                <a:lnTo>
                  <a:pt x="0" y="391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pic>
        <p:nvPicPr>
          <p:cNvPr id="3078" name="Picture 6" descr="AC1900 WiFi Router - R6900P">
            <a:extLst>
              <a:ext uri="{FF2B5EF4-FFF2-40B4-BE49-F238E27FC236}">
                <a16:creationId xmlns:a16="http://schemas.microsoft.com/office/drawing/2014/main" id="{4B9E4B36-4FCC-B9D8-9747-86FE488E0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585" y="2118555"/>
            <a:ext cx="2976543" cy="2048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3">
            <a:extLst>
              <a:ext uri="{FF2B5EF4-FFF2-40B4-BE49-F238E27FC236}">
                <a16:creationId xmlns:a16="http://schemas.microsoft.com/office/drawing/2014/main" id="{175AAFC0-3E08-97BA-D427-5297136D401F}"/>
              </a:ext>
            </a:extLst>
          </p:cNvPr>
          <p:cNvSpPr txBox="1"/>
          <p:nvPr/>
        </p:nvSpPr>
        <p:spPr>
          <a:xfrm>
            <a:off x="3745527" y="1142959"/>
            <a:ext cx="3650044" cy="4817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2866" dirty="0">
                <a:solidFill>
                  <a:srgbClr val="FFFFFF"/>
                </a:solidFill>
                <a:latin typeface="TT Supermolot Condensed Bold"/>
              </a:rPr>
              <a:t>Four-way handshake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3BD229E-6080-1AEB-ECD4-C6D717E0DE7A}"/>
              </a:ext>
            </a:extLst>
          </p:cNvPr>
          <p:cNvSpPr txBox="1"/>
          <p:nvPr/>
        </p:nvSpPr>
        <p:spPr>
          <a:xfrm>
            <a:off x="3745527" y="4500327"/>
            <a:ext cx="3360660" cy="585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3200" b="1" dirty="0">
                <a:solidFill>
                  <a:srgbClr val="FFFFFF"/>
                </a:solidFill>
                <a:latin typeface="TT Supermolot Condensed Bold"/>
              </a:rPr>
              <a:t>Cached PMKID</a:t>
            </a:r>
          </a:p>
        </p:txBody>
      </p:sp>
      <p:pic>
        <p:nvPicPr>
          <p:cNvPr id="4100" name="Picture 4" descr="Key PNG, Key Transparent Background - FreeIconsPNG">
            <a:extLst>
              <a:ext uri="{FF2B5EF4-FFF2-40B4-BE49-F238E27FC236}">
                <a16:creationId xmlns:a16="http://schemas.microsoft.com/office/drawing/2014/main" id="{C8EF3FBB-D9B0-F984-1909-05D780B3E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595296">
            <a:off x="4923261" y="5046093"/>
            <a:ext cx="1005191" cy="100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Confused Nick Young / Swaggy P | Know Your Meme">
            <a:extLst>
              <a:ext uri="{FF2B5EF4-FFF2-40B4-BE49-F238E27FC236}">
                <a16:creationId xmlns:a16="http://schemas.microsoft.com/office/drawing/2014/main" id="{5CB4C8D2-5E81-86BD-AAC7-456DDC5DB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585" y="1805262"/>
            <a:ext cx="3096601" cy="2646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268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46264E07-38D8-A449-2F2A-7FB306F39A99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26372" t="-46261" r="-7177" b="-11920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5" name="AutoShape 13">
            <a:extLst>
              <a:ext uri="{FF2B5EF4-FFF2-40B4-BE49-F238E27FC236}">
                <a16:creationId xmlns:a16="http://schemas.microsoft.com/office/drawing/2014/main" id="{05E9A33A-3A83-1CAF-8DDF-299AE9288CF2}"/>
              </a:ext>
            </a:extLst>
          </p:cNvPr>
          <p:cNvSpPr/>
          <p:nvPr/>
        </p:nvSpPr>
        <p:spPr>
          <a:xfrm>
            <a:off x="3749553" y="525851"/>
            <a:ext cx="880379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7" name="AutoShape 14">
            <a:extLst>
              <a:ext uri="{FF2B5EF4-FFF2-40B4-BE49-F238E27FC236}">
                <a16:creationId xmlns:a16="http://schemas.microsoft.com/office/drawing/2014/main" id="{82EC19D0-592C-DCA0-D9DE-53F068751A89}"/>
              </a:ext>
            </a:extLst>
          </p:cNvPr>
          <p:cNvSpPr/>
          <p:nvPr/>
        </p:nvSpPr>
        <p:spPr>
          <a:xfrm>
            <a:off x="-265257" y="6276396"/>
            <a:ext cx="864717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9" name="Freeform 15">
            <a:extLst>
              <a:ext uri="{FF2B5EF4-FFF2-40B4-BE49-F238E27FC236}">
                <a16:creationId xmlns:a16="http://schemas.microsoft.com/office/drawing/2014/main" id="{D4854BC2-7A66-8CDA-9419-63CD3814808B}"/>
              </a:ext>
            </a:extLst>
          </p:cNvPr>
          <p:cNvSpPr/>
          <p:nvPr/>
        </p:nvSpPr>
        <p:spPr>
          <a:xfrm>
            <a:off x="1979359" y="493565"/>
            <a:ext cx="1770195" cy="261104"/>
          </a:xfrm>
          <a:custGeom>
            <a:avLst/>
            <a:gdLst/>
            <a:ahLst/>
            <a:cxnLst/>
            <a:rect l="l" t="t" r="r" b="b"/>
            <a:pathLst>
              <a:path w="2655293" h="391656">
                <a:moveTo>
                  <a:pt x="0" y="0"/>
                </a:moveTo>
                <a:lnTo>
                  <a:pt x="2655293" y="0"/>
                </a:lnTo>
                <a:lnTo>
                  <a:pt x="2655293" y="391656"/>
                </a:lnTo>
                <a:lnTo>
                  <a:pt x="0" y="391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1" name="Freeform 16">
            <a:extLst>
              <a:ext uri="{FF2B5EF4-FFF2-40B4-BE49-F238E27FC236}">
                <a16:creationId xmlns:a16="http://schemas.microsoft.com/office/drawing/2014/main" id="{3C87D5BE-BC3F-EDF1-23C5-33E7FB13F6A4}"/>
              </a:ext>
            </a:extLst>
          </p:cNvPr>
          <p:cNvSpPr/>
          <p:nvPr/>
        </p:nvSpPr>
        <p:spPr>
          <a:xfrm>
            <a:off x="8375571" y="6079748"/>
            <a:ext cx="1770195" cy="261104"/>
          </a:xfrm>
          <a:custGeom>
            <a:avLst/>
            <a:gdLst/>
            <a:ahLst/>
            <a:cxnLst/>
            <a:rect l="l" t="t" r="r" b="b"/>
            <a:pathLst>
              <a:path w="2655293" h="391656">
                <a:moveTo>
                  <a:pt x="0" y="0"/>
                </a:moveTo>
                <a:lnTo>
                  <a:pt x="2655294" y="0"/>
                </a:lnTo>
                <a:lnTo>
                  <a:pt x="2655294" y="391656"/>
                </a:lnTo>
                <a:lnTo>
                  <a:pt x="0" y="3916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3759B0-D40D-1E61-618F-7904126F6858}"/>
              </a:ext>
            </a:extLst>
          </p:cNvPr>
          <p:cNvSpPr/>
          <p:nvPr/>
        </p:nvSpPr>
        <p:spPr>
          <a:xfrm>
            <a:off x="2706342" y="710233"/>
            <a:ext cx="6120849" cy="5416827"/>
          </a:xfrm>
          <a:prstGeom prst="rect">
            <a:avLst/>
          </a:prstGeom>
          <a:solidFill>
            <a:schemeClr val="bg1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12" name="Picture 11" descr="A screenshot of a black background&#10;&#10;Description automatically generated">
            <a:extLst>
              <a:ext uri="{FF2B5EF4-FFF2-40B4-BE49-F238E27FC236}">
                <a16:creationId xmlns:a16="http://schemas.microsoft.com/office/drawing/2014/main" id="{2FD06F65-D463-0FD1-00C6-F019096F50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0753" y="855561"/>
            <a:ext cx="5746474" cy="511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66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26372" t="-46261" r="-7177" b="-11920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" name="TextBox 3"/>
          <p:cNvSpPr txBox="1"/>
          <p:nvPr/>
        </p:nvSpPr>
        <p:spPr>
          <a:xfrm>
            <a:off x="4634975" y="813988"/>
            <a:ext cx="2922051" cy="481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3"/>
              </a:lnSpc>
            </a:pPr>
            <a:r>
              <a:rPr lang="en-US" sz="2866" dirty="0">
                <a:solidFill>
                  <a:srgbClr val="FFFFFF"/>
                </a:solidFill>
                <a:latin typeface="TT Supermolot Condensed Bold"/>
              </a:rPr>
              <a:t>PMKID Attack Path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22554" y="1892665"/>
            <a:ext cx="3284105" cy="373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07"/>
              </a:lnSpc>
              <a:spcBef>
                <a:spcPct val="0"/>
              </a:spcBef>
            </a:pPr>
            <a:r>
              <a:rPr lang="en-US" sz="2219" dirty="0">
                <a:solidFill>
                  <a:srgbClr val="FFFFFF"/>
                </a:solidFill>
                <a:latin typeface="TT Supermolot Neue Condensed Bold"/>
              </a:rPr>
              <a:t>Probe for Networks</a:t>
            </a:r>
          </a:p>
        </p:txBody>
      </p:sp>
      <p:sp>
        <p:nvSpPr>
          <p:cNvPr id="5" name="Freeform 5"/>
          <p:cNvSpPr/>
          <p:nvPr/>
        </p:nvSpPr>
        <p:spPr>
          <a:xfrm>
            <a:off x="1468729" y="1750778"/>
            <a:ext cx="706455" cy="689676"/>
          </a:xfrm>
          <a:custGeom>
            <a:avLst/>
            <a:gdLst/>
            <a:ahLst/>
            <a:cxnLst/>
            <a:rect l="l" t="t" r="r" b="b"/>
            <a:pathLst>
              <a:path w="1059682" h="1034514">
                <a:moveTo>
                  <a:pt x="0" y="0"/>
                </a:moveTo>
                <a:lnTo>
                  <a:pt x="1059682" y="0"/>
                </a:lnTo>
                <a:lnTo>
                  <a:pt x="1059682" y="1034514"/>
                </a:lnTo>
                <a:lnTo>
                  <a:pt x="0" y="1034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Freeform 6"/>
          <p:cNvSpPr/>
          <p:nvPr/>
        </p:nvSpPr>
        <p:spPr>
          <a:xfrm>
            <a:off x="6185707" y="1750778"/>
            <a:ext cx="706455" cy="689676"/>
          </a:xfrm>
          <a:custGeom>
            <a:avLst/>
            <a:gdLst/>
            <a:ahLst/>
            <a:cxnLst/>
            <a:rect l="l" t="t" r="r" b="b"/>
            <a:pathLst>
              <a:path w="1059682" h="1034514">
                <a:moveTo>
                  <a:pt x="0" y="0"/>
                </a:moveTo>
                <a:lnTo>
                  <a:pt x="1059681" y="0"/>
                </a:lnTo>
                <a:lnTo>
                  <a:pt x="1059681" y="1034514"/>
                </a:lnTo>
                <a:lnTo>
                  <a:pt x="0" y="1034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7" name="Freeform 7"/>
          <p:cNvSpPr/>
          <p:nvPr/>
        </p:nvSpPr>
        <p:spPr>
          <a:xfrm>
            <a:off x="1468729" y="3157127"/>
            <a:ext cx="706455" cy="689676"/>
          </a:xfrm>
          <a:custGeom>
            <a:avLst/>
            <a:gdLst/>
            <a:ahLst/>
            <a:cxnLst/>
            <a:rect l="l" t="t" r="r" b="b"/>
            <a:pathLst>
              <a:path w="1059682" h="1034514">
                <a:moveTo>
                  <a:pt x="0" y="0"/>
                </a:moveTo>
                <a:lnTo>
                  <a:pt x="1059682" y="0"/>
                </a:lnTo>
                <a:lnTo>
                  <a:pt x="1059682" y="1034514"/>
                </a:lnTo>
                <a:lnTo>
                  <a:pt x="0" y="1034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8" name="Freeform 8"/>
          <p:cNvSpPr/>
          <p:nvPr/>
        </p:nvSpPr>
        <p:spPr>
          <a:xfrm>
            <a:off x="6185707" y="3157127"/>
            <a:ext cx="706455" cy="689676"/>
          </a:xfrm>
          <a:custGeom>
            <a:avLst/>
            <a:gdLst/>
            <a:ahLst/>
            <a:cxnLst/>
            <a:rect l="l" t="t" r="r" b="b"/>
            <a:pathLst>
              <a:path w="1059682" h="1034514">
                <a:moveTo>
                  <a:pt x="0" y="0"/>
                </a:moveTo>
                <a:lnTo>
                  <a:pt x="1059681" y="0"/>
                </a:lnTo>
                <a:lnTo>
                  <a:pt x="1059681" y="1034514"/>
                </a:lnTo>
                <a:lnTo>
                  <a:pt x="0" y="1034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TextBox 9"/>
          <p:cNvSpPr txBox="1"/>
          <p:nvPr/>
        </p:nvSpPr>
        <p:spPr>
          <a:xfrm>
            <a:off x="1605903" y="1816917"/>
            <a:ext cx="432107" cy="492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4"/>
              </a:lnSpc>
            </a:pPr>
            <a:r>
              <a:rPr lang="en-US" sz="2909">
                <a:solidFill>
                  <a:srgbClr val="FFFFFF"/>
                </a:solidFill>
                <a:latin typeface="TT Supermolot Condensed Bold"/>
              </a:rPr>
              <a:t>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307337" y="1816917"/>
            <a:ext cx="463192" cy="492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4"/>
              </a:lnSpc>
            </a:pPr>
            <a:r>
              <a:rPr lang="en-US" sz="2909">
                <a:solidFill>
                  <a:srgbClr val="FFFFFF"/>
                </a:solidFill>
                <a:latin typeface="TT Supermolot Condensed Bold"/>
              </a:rPr>
              <a:t>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93203" y="3223266"/>
            <a:ext cx="457507" cy="492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4"/>
              </a:lnSpc>
            </a:pPr>
            <a:r>
              <a:rPr lang="en-US" sz="2909">
                <a:solidFill>
                  <a:srgbClr val="FFFFFF"/>
                </a:solidFill>
                <a:latin typeface="TT Supermolot Condensed Bold"/>
              </a:rPr>
              <a:t>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307337" y="3223266"/>
            <a:ext cx="463192" cy="492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4"/>
              </a:lnSpc>
            </a:pPr>
            <a:r>
              <a:rPr lang="en-US" sz="2909">
                <a:solidFill>
                  <a:srgbClr val="FFFFFF"/>
                </a:solidFill>
                <a:latin typeface="TT Supermolot Condensed Bold"/>
              </a:rPr>
              <a:t>4</a:t>
            </a:r>
          </a:p>
        </p:txBody>
      </p:sp>
      <p:sp>
        <p:nvSpPr>
          <p:cNvPr id="13" name="AutoShape 13"/>
          <p:cNvSpPr/>
          <p:nvPr/>
        </p:nvSpPr>
        <p:spPr>
          <a:xfrm>
            <a:off x="3749553" y="525851"/>
            <a:ext cx="8803796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14" name="AutoShape 14"/>
          <p:cNvSpPr/>
          <p:nvPr/>
        </p:nvSpPr>
        <p:spPr>
          <a:xfrm>
            <a:off x="-265257" y="6276396"/>
            <a:ext cx="864717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200"/>
          </a:p>
        </p:txBody>
      </p:sp>
      <p:sp>
        <p:nvSpPr>
          <p:cNvPr id="15" name="Freeform 15"/>
          <p:cNvSpPr/>
          <p:nvPr/>
        </p:nvSpPr>
        <p:spPr>
          <a:xfrm>
            <a:off x="1979359" y="493565"/>
            <a:ext cx="1770195" cy="261104"/>
          </a:xfrm>
          <a:custGeom>
            <a:avLst/>
            <a:gdLst/>
            <a:ahLst/>
            <a:cxnLst/>
            <a:rect l="l" t="t" r="r" b="b"/>
            <a:pathLst>
              <a:path w="2655293" h="391656">
                <a:moveTo>
                  <a:pt x="0" y="0"/>
                </a:moveTo>
                <a:lnTo>
                  <a:pt x="2655293" y="0"/>
                </a:lnTo>
                <a:lnTo>
                  <a:pt x="2655293" y="391656"/>
                </a:lnTo>
                <a:lnTo>
                  <a:pt x="0" y="3916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6" name="Freeform 16"/>
          <p:cNvSpPr/>
          <p:nvPr/>
        </p:nvSpPr>
        <p:spPr>
          <a:xfrm>
            <a:off x="8375571" y="6079748"/>
            <a:ext cx="1770195" cy="261104"/>
          </a:xfrm>
          <a:custGeom>
            <a:avLst/>
            <a:gdLst/>
            <a:ahLst/>
            <a:cxnLst/>
            <a:rect l="l" t="t" r="r" b="b"/>
            <a:pathLst>
              <a:path w="2655293" h="391656">
                <a:moveTo>
                  <a:pt x="0" y="0"/>
                </a:moveTo>
                <a:lnTo>
                  <a:pt x="2655294" y="0"/>
                </a:lnTo>
                <a:lnTo>
                  <a:pt x="2655294" y="391656"/>
                </a:lnTo>
                <a:lnTo>
                  <a:pt x="0" y="3916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21" name="TextBox 21"/>
          <p:cNvSpPr txBox="1"/>
          <p:nvPr/>
        </p:nvSpPr>
        <p:spPr>
          <a:xfrm>
            <a:off x="7139811" y="1926381"/>
            <a:ext cx="3284105" cy="77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07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TT Supermolot Neue Condensed Bold"/>
              </a:rPr>
              <a:t>Observe AP Broadcasting the PMKID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22273" y="3296069"/>
            <a:ext cx="3608105" cy="372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07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TT Supermolot Neue Condensed Bold"/>
              </a:rPr>
              <a:t>Capture the PMKID</a:t>
            </a:r>
            <a:endParaRPr lang="en-US" sz="1200" dirty="0"/>
          </a:p>
        </p:txBody>
      </p:sp>
      <p:sp>
        <p:nvSpPr>
          <p:cNvPr id="23" name="TextBox 23"/>
          <p:cNvSpPr txBox="1"/>
          <p:nvPr/>
        </p:nvSpPr>
        <p:spPr>
          <a:xfrm>
            <a:off x="7139811" y="3332731"/>
            <a:ext cx="3284105" cy="372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07"/>
              </a:lnSpc>
              <a:spcBef>
                <a:spcPct val="0"/>
              </a:spcBef>
            </a:pPr>
            <a:r>
              <a:rPr lang="en-US" sz="2200" dirty="0">
                <a:solidFill>
                  <a:srgbClr val="FFFFFF"/>
                </a:solidFill>
                <a:latin typeface="TT Supermolot Neue Condensed Bold"/>
              </a:rPr>
              <a:t>Crack the PMKID!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11052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5319" y="0"/>
            <a:ext cx="9841363" cy="6858000"/>
          </a:xfrm>
          <a:custGeom>
            <a:avLst/>
            <a:gdLst/>
            <a:ahLst/>
            <a:cxnLst/>
            <a:rect l="l" t="t" r="r" b="b"/>
            <a:pathLst>
              <a:path w="14762045" h="10287000">
                <a:moveTo>
                  <a:pt x="0" y="0"/>
                </a:moveTo>
                <a:lnTo>
                  <a:pt x="14762046" y="0"/>
                </a:lnTo>
                <a:lnTo>
                  <a:pt x="1476204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89815" y="2591500"/>
            <a:ext cx="6090871" cy="783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33"/>
              </a:lnSpc>
            </a:pPr>
            <a:r>
              <a:rPr lang="en-US" sz="4666">
                <a:solidFill>
                  <a:srgbClr val="138343"/>
                </a:solidFill>
                <a:latin typeface="TT Supermolot Condensed Bold"/>
              </a:rPr>
              <a:t>Q &amp; A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945230" y="-2774999"/>
            <a:ext cx="9518410" cy="3763491"/>
            <a:chOff x="0" y="0"/>
            <a:chExt cx="2055688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55688" cy="812800"/>
            </a:xfrm>
            <a:custGeom>
              <a:avLst/>
              <a:gdLst/>
              <a:ahLst/>
              <a:cxnLst/>
              <a:rect l="l" t="t" r="r" b="b"/>
              <a:pathLst>
                <a:path w="2055688" h="812800">
                  <a:moveTo>
                    <a:pt x="1817563" y="0"/>
                  </a:moveTo>
                  <a:lnTo>
                    <a:pt x="2055688" y="238125"/>
                  </a:lnTo>
                  <a:lnTo>
                    <a:pt x="2055688" y="574675"/>
                  </a:lnTo>
                  <a:lnTo>
                    <a:pt x="1817563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1817563" y="0"/>
                  </a:lnTo>
                  <a:close/>
                </a:path>
              </a:pathLst>
            </a:custGeom>
            <a:solidFill>
              <a:srgbClr val="063C9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76082" y="-2082849"/>
            <a:ext cx="4907542" cy="3763491"/>
            <a:chOff x="0" y="0"/>
            <a:chExt cx="105988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9880" cy="812800"/>
            </a:xfrm>
            <a:custGeom>
              <a:avLst/>
              <a:gdLst/>
              <a:ahLst/>
              <a:cxnLst/>
              <a:rect l="l" t="t" r="r" b="b"/>
              <a:pathLst>
                <a:path w="1059880" h="812800">
                  <a:moveTo>
                    <a:pt x="821755" y="0"/>
                  </a:moveTo>
                  <a:lnTo>
                    <a:pt x="1059880" y="238125"/>
                  </a:lnTo>
                  <a:lnTo>
                    <a:pt x="1059880" y="574675"/>
                  </a:lnTo>
                  <a:lnTo>
                    <a:pt x="82175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21755" y="0"/>
                  </a:lnTo>
                  <a:close/>
                </a:path>
              </a:pathLst>
            </a:custGeom>
            <a:solidFill>
              <a:srgbClr val="138343">
                <a:alpha val="72941"/>
              </a:srgbClr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275713" y="5546634"/>
            <a:ext cx="9518410" cy="3763491"/>
            <a:chOff x="0" y="0"/>
            <a:chExt cx="2055688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55688" cy="812800"/>
            </a:xfrm>
            <a:custGeom>
              <a:avLst/>
              <a:gdLst/>
              <a:ahLst/>
              <a:cxnLst/>
              <a:rect l="l" t="t" r="r" b="b"/>
              <a:pathLst>
                <a:path w="2055688" h="812800">
                  <a:moveTo>
                    <a:pt x="1817563" y="0"/>
                  </a:moveTo>
                  <a:lnTo>
                    <a:pt x="2055688" y="238125"/>
                  </a:lnTo>
                  <a:lnTo>
                    <a:pt x="2055688" y="574675"/>
                  </a:lnTo>
                  <a:lnTo>
                    <a:pt x="1817563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1817563" y="0"/>
                  </a:lnTo>
                  <a:close/>
                </a:path>
              </a:pathLst>
            </a:custGeom>
            <a:solidFill>
              <a:srgbClr val="063C9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341751" y="4741773"/>
            <a:ext cx="4907542" cy="3763491"/>
            <a:chOff x="0" y="0"/>
            <a:chExt cx="105988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59880" cy="812800"/>
            </a:xfrm>
            <a:custGeom>
              <a:avLst/>
              <a:gdLst/>
              <a:ahLst/>
              <a:cxnLst/>
              <a:rect l="l" t="t" r="r" b="b"/>
              <a:pathLst>
                <a:path w="1059880" h="812800">
                  <a:moveTo>
                    <a:pt x="821755" y="0"/>
                  </a:moveTo>
                  <a:lnTo>
                    <a:pt x="1059880" y="238125"/>
                  </a:lnTo>
                  <a:lnTo>
                    <a:pt x="1059880" y="574675"/>
                  </a:lnTo>
                  <a:lnTo>
                    <a:pt x="82175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21755" y="0"/>
                  </a:lnTo>
                  <a:close/>
                </a:path>
              </a:pathLst>
            </a:custGeom>
            <a:solidFill>
              <a:srgbClr val="138343">
                <a:alpha val="72941"/>
              </a:srgbClr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394364" y="5607104"/>
            <a:ext cx="3794711" cy="3763491"/>
            <a:chOff x="0" y="0"/>
            <a:chExt cx="819543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9543" cy="812800"/>
            </a:xfrm>
            <a:custGeom>
              <a:avLst/>
              <a:gdLst/>
              <a:ahLst/>
              <a:cxnLst/>
              <a:rect l="l" t="t" r="r" b="b"/>
              <a:pathLst>
                <a:path w="819543" h="812800">
                  <a:moveTo>
                    <a:pt x="581418" y="0"/>
                  </a:moveTo>
                  <a:lnTo>
                    <a:pt x="819543" y="238125"/>
                  </a:lnTo>
                  <a:lnTo>
                    <a:pt x="819543" y="574675"/>
                  </a:lnTo>
                  <a:lnTo>
                    <a:pt x="581418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81418" y="0"/>
                  </a:lnTo>
                  <a:close/>
                </a:path>
              </a:pathLst>
            </a:custGeom>
            <a:solidFill>
              <a:srgbClr val="063C9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18" name="Freeform 18"/>
          <p:cNvSpPr/>
          <p:nvPr/>
        </p:nvSpPr>
        <p:spPr>
          <a:xfrm>
            <a:off x="-2486076" y="-1455209"/>
            <a:ext cx="5291614" cy="3611527"/>
          </a:xfrm>
          <a:custGeom>
            <a:avLst/>
            <a:gdLst/>
            <a:ahLst/>
            <a:cxnLst/>
            <a:rect l="l" t="t" r="r" b="b"/>
            <a:pathLst>
              <a:path w="7937421" h="5417290">
                <a:moveTo>
                  <a:pt x="0" y="0"/>
                </a:moveTo>
                <a:lnTo>
                  <a:pt x="7937422" y="0"/>
                </a:lnTo>
                <a:lnTo>
                  <a:pt x="7937422" y="5417290"/>
                </a:lnTo>
                <a:lnTo>
                  <a:pt x="0" y="54172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9" name="Freeform 19"/>
          <p:cNvSpPr/>
          <p:nvPr/>
        </p:nvSpPr>
        <p:spPr>
          <a:xfrm flipH="1">
            <a:off x="9141435" y="4378341"/>
            <a:ext cx="5981796" cy="4082575"/>
          </a:xfrm>
          <a:custGeom>
            <a:avLst/>
            <a:gdLst/>
            <a:ahLst/>
            <a:cxnLst/>
            <a:rect l="l" t="t" r="r" b="b"/>
            <a:pathLst>
              <a:path w="8972694" h="6123863">
                <a:moveTo>
                  <a:pt x="8972694" y="0"/>
                </a:moveTo>
                <a:lnTo>
                  <a:pt x="0" y="0"/>
                </a:lnTo>
                <a:lnTo>
                  <a:pt x="0" y="6123863"/>
                </a:lnTo>
                <a:lnTo>
                  <a:pt x="8972694" y="6123863"/>
                </a:lnTo>
                <a:lnTo>
                  <a:pt x="897269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1181</TotalTime>
  <Words>186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TT Supermolot Condensed Bold</vt:lpstr>
      <vt:lpstr>TT Supermolot Neue Condensed</vt:lpstr>
      <vt:lpstr>TT Supermolot Neue Condensed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Kellan Jones</dc:creator>
  <cp:lastModifiedBy>Kellan Jones</cp:lastModifiedBy>
  <cp:revision>3</cp:revision>
  <dcterms:created xsi:type="dcterms:W3CDTF">2023-09-22T13:25:04Z</dcterms:created>
  <dcterms:modified xsi:type="dcterms:W3CDTF">2025-08-30T18:01:40Z</dcterms:modified>
</cp:coreProperties>
</file>

<file path=docProps/thumbnail.jpeg>
</file>